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7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0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6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16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66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4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0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7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1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0F21-511F-4F7B-BC13-EDD44BDE450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2064-4FE2-4E7F-A553-3BB688AAB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rgbClr val="7030A0"/>
            </a:gs>
            <a:gs pos="56000">
              <a:srgbClr val="D000D0"/>
            </a:gs>
            <a:gs pos="82000">
              <a:schemeClr val="bg1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</a:t>
            </a:r>
            <a:r>
              <a:rPr lang="en-US" sz="3600" b="0" i="0" u="none" strike="noStrike" kern="1200" cap="none" spc="0" baseline="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 </a:t>
            </a: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Lluniau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dirty="0" err="1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Heddiw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</p:txBody>
      </p:sp>
      <p:sp>
        <p:nvSpPr>
          <p:cNvPr id="3" name="Rounded Rectangle 5"/>
          <p:cNvSpPr/>
          <p:nvPr/>
        </p:nvSpPr>
        <p:spPr>
          <a:xfrm>
            <a:off x="85404" y="1334356"/>
            <a:ext cx="4578949" cy="540278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gradFill>
            <a:gsLst>
              <a:gs pos="100000">
                <a:srgbClr val="7030A0"/>
              </a:gs>
              <a:gs pos="100000">
                <a:srgbClr val="D000D0"/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 w="12701" cap="rnd">
            <a:solidFill>
              <a:srgbClr val="BC356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 smtClean="0">
              <a:solidFill>
                <a:schemeClr val="bg1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 smtClean="0">
              <a:solidFill>
                <a:schemeClr val="bg1"/>
              </a:solidFill>
              <a:uFillTx/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tirwedd</a:t>
            </a:r>
            <a:r>
              <a:rPr lang="en-GB" sz="2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           </a:t>
            </a: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d</a:t>
            </a: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Comic Sans MS"/>
              </a:rPr>
              <a:t>ŵ</a:t>
            </a: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r</a:t>
            </a:r>
            <a:endParaRPr lang="en-GB" sz="2400" b="0" i="0" u="none" strike="noStrike" kern="1200" cap="none" spc="0" dirty="0" smtClean="0">
              <a:solidFill>
                <a:schemeClr val="bg1"/>
              </a:solidFill>
              <a:uFillTx/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aseline="0" dirty="0" smtClean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boncyff</a:t>
            </a:r>
            <a:r>
              <a:rPr lang="en-GB" sz="2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            graffiti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 smtClean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arwydd</a:t>
            </a:r>
            <a:r>
              <a:rPr lang="en-GB" sz="2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           protest</a:t>
            </a: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 smtClean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cwm                  </a:t>
            </a: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t</a:t>
            </a: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Comic Sans MS"/>
              </a:rPr>
              <a:t>ŵ</a:t>
            </a:r>
            <a:r>
              <a:rPr lang="en-GB" sz="2400" dirty="0" err="1">
                <a:solidFill>
                  <a:schemeClr val="bg1"/>
                </a:solidFill>
                <a:latin typeface="Lucida Handwriting" panose="03010101010101010101" pitchFamily="66" charset="0"/>
              </a:rPr>
              <a:t>r</a:t>
            </a:r>
            <a:endParaRPr lang="en-GB" sz="2400" b="0" i="0" u="none" strike="noStrike" kern="1200" cap="none" spc="0" dirty="0" smtClean="0">
              <a:solidFill>
                <a:schemeClr val="bg1"/>
              </a:solidFill>
              <a:uFillTx/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 smtClean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mynyddoedd</a:t>
            </a:r>
            <a:r>
              <a:rPr lang="en-GB" sz="2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   </a:t>
            </a: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adfail</a:t>
            </a:r>
            <a:endParaRPr lang="en-GB" sz="2400" b="0" i="0" u="none" strike="noStrike" kern="1200" cap="none" spc="0" dirty="0" smtClean="0">
              <a:solidFill>
                <a:schemeClr val="bg1"/>
              </a:solidFill>
              <a:uFillTx/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 smtClean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argae</a:t>
            </a:r>
            <a:r>
              <a:rPr lang="en-GB" sz="2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              </a:t>
            </a: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tywydd</a:t>
            </a:r>
            <a:endParaRPr lang="en-GB" sz="2400" b="0" i="0" u="none" strike="noStrike" kern="1200" cap="none" spc="0" dirty="0" smtClean="0">
              <a:solidFill>
                <a:schemeClr val="bg1"/>
              </a:solidFill>
              <a:uFillTx/>
              <a:latin typeface="Lucida Handwriting" panose="03010101010101010101" pitchFamily="66" charset="0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 smtClean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hiraethus</a:t>
            </a:r>
            <a:r>
              <a:rPr lang="en-GB" sz="2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anose="03010101010101010101" pitchFamily="66" charset="0"/>
              </a:rPr>
              <a:t>     </a:t>
            </a:r>
            <a:endParaRPr lang="en-GB" sz="2400" b="0" i="0" u="none" strike="noStrike" kern="1200" cap="none" spc="0" baseline="0" dirty="0" smtClean="0">
              <a:solidFill>
                <a:schemeClr val="bg1"/>
              </a:solidFill>
              <a:uFillTx/>
              <a:latin typeface="Lucida Handwriting" panose="03010101010101010101" pitchFamily="66" charset="0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D000D0"/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Credaf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rgbClr val="7030A0"/>
              </a:gs>
              <a:gs pos="48000">
                <a:srgbClr val="D000D0"/>
              </a:gs>
              <a:gs pos="100000">
                <a:schemeClr val="bg1"/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Byddai’r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olion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yn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16" name="Cloud 6"/>
          <p:cNvSpPr/>
          <p:nvPr/>
        </p:nvSpPr>
        <p:spPr>
          <a:xfrm>
            <a:off x="6971521" y="239537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D000D0"/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fy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marn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i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7" name="Cloud 6"/>
          <p:cNvSpPr/>
          <p:nvPr/>
        </p:nvSpPr>
        <p:spPr>
          <a:xfrm>
            <a:off x="4957867" y="3516891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D000D0"/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Teimlaf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8" name="Cloud 6"/>
          <p:cNvSpPr/>
          <p:nvPr/>
        </p:nvSpPr>
        <p:spPr>
          <a:xfrm>
            <a:off x="7069373" y="448501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D000D0"/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 smtClean="0">
                <a:solidFill>
                  <a:srgbClr val="000000"/>
                </a:solidFill>
                <a:latin typeface="Lucida Handwriting" pitchFamily="66"/>
              </a:rPr>
              <a:t>Mae bod </a:t>
            </a:r>
            <a:r>
              <a:rPr lang="en-GB" sz="1400" kern="0" dirty="0" err="1" smtClean="0">
                <a:solidFill>
                  <a:srgbClr val="000000"/>
                </a:solidFill>
                <a:latin typeface="Lucida Handwriting" pitchFamily="66"/>
              </a:rPr>
              <a:t>yn</a:t>
            </a:r>
            <a:r>
              <a:rPr lang="en-GB" sz="1400" kern="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kern="0" dirty="0" err="1" smtClean="0">
                <a:solidFill>
                  <a:srgbClr val="000000"/>
                </a:solidFill>
                <a:latin typeface="Lucida Handwriting" pitchFamily="66"/>
              </a:rPr>
              <a:t>Gymro</a:t>
            </a:r>
            <a:r>
              <a:rPr lang="en-GB" sz="1400" kern="0" dirty="0" smtClean="0">
                <a:solidFill>
                  <a:srgbClr val="000000"/>
                </a:solidFill>
                <a:latin typeface="Lucida Handwriting" pitchFamily="66"/>
              </a:rPr>
              <a:t> / </a:t>
            </a:r>
            <a:r>
              <a:rPr lang="en-GB" sz="1400" kern="0" dirty="0" err="1" smtClean="0">
                <a:solidFill>
                  <a:srgbClr val="000000"/>
                </a:solidFill>
                <a:latin typeface="Lucida Handwriting" pitchFamily="66"/>
              </a:rPr>
              <a:t>Gymraes</a:t>
            </a:r>
            <a:r>
              <a:rPr lang="en-GB" sz="1400" kern="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kern="0" dirty="0" err="1" smtClean="0">
                <a:solidFill>
                  <a:srgbClr val="000000"/>
                </a:solidFill>
                <a:latin typeface="Lucida Handwriting" pitchFamily="66"/>
              </a:rPr>
              <a:t>yn</a:t>
            </a:r>
            <a:r>
              <a:rPr lang="en-GB" sz="1400" kern="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9" name="Cloud 6"/>
          <p:cNvSpPr/>
          <p:nvPr/>
        </p:nvSpPr>
        <p:spPr>
          <a:xfrm>
            <a:off x="4957866" y="5629429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rgbClr val="D000D0"/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F496CB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Byddan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nhw’n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gweld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20" name="Cloud 14"/>
          <p:cNvSpPr/>
          <p:nvPr/>
        </p:nvSpPr>
        <p:spPr>
          <a:xfrm>
            <a:off x="4874762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rgbClr val="7030A0"/>
              </a:gs>
              <a:gs pos="48000">
                <a:srgbClr val="D000D0"/>
              </a:gs>
              <a:gs pos="100000">
                <a:schemeClr val="bg1"/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daw’r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… </a:t>
            </a: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i’r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golwg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sp>
        <p:nvSpPr>
          <p:cNvPr id="21" name="Cloud 14"/>
          <p:cNvSpPr/>
          <p:nvPr/>
        </p:nvSpPr>
        <p:spPr>
          <a:xfrm>
            <a:off x="7121999" y="3440191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rgbClr val="7030A0"/>
              </a:gs>
              <a:gs pos="48000">
                <a:srgbClr val="D000D0"/>
              </a:gs>
              <a:gs pos="100000">
                <a:schemeClr val="bg1"/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Ar</a:t>
            </a:r>
            <a:r>
              <a:rPr lang="en-GB" sz="12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2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y </a:t>
            </a:r>
            <a:r>
              <a:rPr lang="en-GB" sz="12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naill</a:t>
            </a:r>
            <a:r>
              <a:rPr lang="en-GB" sz="12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law … </a:t>
            </a:r>
            <a:r>
              <a:rPr lang="en-GB" sz="12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ond</a:t>
            </a:r>
            <a:r>
              <a:rPr lang="en-GB" sz="12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2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ar</a:t>
            </a:r>
            <a:r>
              <a:rPr lang="en-GB" sz="12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y </a:t>
            </a:r>
            <a:r>
              <a:rPr lang="en-GB" sz="12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llaw</a:t>
            </a:r>
            <a:r>
              <a:rPr lang="en-GB" sz="12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2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arall</a:t>
            </a:r>
            <a:r>
              <a:rPr lang="en-GB" sz="1200" dirty="0">
                <a:solidFill>
                  <a:schemeClr val="bg1"/>
                </a:solidFill>
                <a:latin typeface="Lucida Handwriting" pitchFamily="66"/>
              </a:rPr>
              <a:t> </a:t>
            </a:r>
            <a:r>
              <a:rPr lang="en-GB" sz="1200" dirty="0" smtClean="0">
                <a:solidFill>
                  <a:schemeClr val="bg1"/>
                </a:solidFill>
                <a:latin typeface="Lucida Handwriting" pitchFamily="66"/>
              </a:rPr>
              <a:t>…</a:t>
            </a:r>
            <a:endParaRPr lang="en-GB" sz="12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sp>
        <p:nvSpPr>
          <p:cNvPr id="22" name="Cloud 14"/>
          <p:cNvSpPr/>
          <p:nvPr/>
        </p:nvSpPr>
        <p:spPr>
          <a:xfrm>
            <a:off x="4957866" y="457316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rgbClr val="7030A0"/>
              </a:gs>
              <a:gs pos="48000">
                <a:srgbClr val="D000D0"/>
              </a:gs>
              <a:gs pos="100000">
                <a:schemeClr val="bg1"/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Mae’r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llun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dirty="0" smtClean="0">
                <a:solidFill>
                  <a:schemeClr val="bg1"/>
                </a:solidFill>
                <a:latin typeface="Lucida Handwriting" pitchFamily="66"/>
              </a:rPr>
              <a:t>…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yn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sp>
        <p:nvSpPr>
          <p:cNvPr id="23" name="Cloud 14"/>
          <p:cNvSpPr/>
          <p:nvPr/>
        </p:nvSpPr>
        <p:spPr>
          <a:xfrm>
            <a:off x="7069373" y="561803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val f5"/>
              <a:gd name="f102" fmla="val f6"/>
              <a:gd name="f103" fmla="*/ f95 f0 1"/>
              <a:gd name="f104" fmla="*/ f96 f0 1"/>
              <a:gd name="f105" fmla="*/ f97 f0 1"/>
              <a:gd name="f106" fmla="*/ f98 f0 1"/>
              <a:gd name="f107" fmla="+- f102 0 f101"/>
              <a:gd name="f108" fmla="*/ f103 1 f2"/>
              <a:gd name="f109" fmla="*/ f104 1 f2"/>
              <a:gd name="f110" fmla="*/ f105 1 f2"/>
              <a:gd name="f111" fmla="*/ f106 1 f2"/>
              <a:gd name="f112" fmla="*/ f107 1 2"/>
              <a:gd name="f113" fmla="*/ f107 1 43200"/>
              <a:gd name="f114" fmla="*/ f107 2977 1"/>
              <a:gd name="f115" fmla="*/ f107 3262 1"/>
              <a:gd name="f116" fmla="*/ f107 17087 1"/>
              <a:gd name="f117" fmla="*/ f107 17337 1"/>
              <a:gd name="f118" fmla="*/ f107 67 1"/>
              <a:gd name="f119" fmla="*/ f107 21577 1"/>
              <a:gd name="f120" fmla="*/ f107 21582 1"/>
              <a:gd name="f121" fmla="*/ f107 1235 1"/>
              <a:gd name="f122" fmla="+- f108 0 f1"/>
              <a:gd name="f123" fmla="+- f109 0 f1"/>
              <a:gd name="f124" fmla="+- f110 0 f1"/>
              <a:gd name="f125" fmla="+- f111 0 f1"/>
              <a:gd name="f126" fmla="+- f101 f112 0"/>
              <a:gd name="f127" fmla="*/ f114 1 21600"/>
              <a:gd name="f128" fmla="*/ f115 1 21600"/>
              <a:gd name="f129" fmla="*/ f116 1 21600"/>
              <a:gd name="f130" fmla="*/ f117 1 21600"/>
              <a:gd name="f131" fmla="*/ f118 1 21600"/>
              <a:gd name="f132" fmla="*/ f119 1 21600"/>
              <a:gd name="f133" fmla="*/ f120 1 21600"/>
              <a:gd name="f134" fmla="*/ f121 1 21600"/>
              <a:gd name="f135" fmla="*/ f133 1 f113"/>
              <a:gd name="f136" fmla="*/ f126 1 f113"/>
              <a:gd name="f137" fmla="*/ f132 1 f113"/>
              <a:gd name="f138" fmla="*/ f131 1 f113"/>
              <a:gd name="f139" fmla="*/ f134 1 f113"/>
              <a:gd name="f140" fmla="*/ f127 1 f113"/>
              <a:gd name="f141" fmla="*/ f129 1 f113"/>
              <a:gd name="f142" fmla="*/ f128 1 f113"/>
              <a:gd name="f143" fmla="*/ f130 1 f113"/>
              <a:gd name="f144" fmla="*/ f140 f99 1"/>
              <a:gd name="f145" fmla="*/ f141 f99 1"/>
              <a:gd name="f146" fmla="*/ f143 f100 1"/>
              <a:gd name="f147" fmla="*/ f142 f100 1"/>
              <a:gd name="f148" fmla="*/ f135 f99 1"/>
              <a:gd name="f149" fmla="*/ f136 f100 1"/>
              <a:gd name="f150" fmla="*/ f136 f99 1"/>
              <a:gd name="f151" fmla="*/ f137 f100 1"/>
              <a:gd name="f152" fmla="*/ f138 f99 1"/>
              <a:gd name="f153" fmla="*/ f139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2">
                <a:pos x="f148" y="f149"/>
              </a:cxn>
              <a:cxn ang="f123">
                <a:pos x="f150" y="f151"/>
              </a:cxn>
              <a:cxn ang="f124">
                <a:pos x="f152" y="f149"/>
              </a:cxn>
              <a:cxn ang="f125">
                <a:pos x="f150" y="f153"/>
              </a:cxn>
            </a:cxnLst>
            <a:rect l="f144" t="f147" r="f145" b="f146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rgbClr val="7030A0"/>
              </a:gs>
              <a:gs pos="48000">
                <a:srgbClr val="D000D0"/>
              </a:gs>
              <a:gs pos="100000">
                <a:schemeClr val="bg1"/>
              </a:gs>
            </a:gsLst>
            <a:lin ang="16200000" scaled="1"/>
            <a:tileRect/>
          </a:gradFill>
          <a:ln w="12701" cap="rnd">
            <a:solidFill>
              <a:srgbClr val="BC80E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Heb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os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65569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57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9</cp:revision>
  <dcterms:created xsi:type="dcterms:W3CDTF">2014-10-06T11:10:53Z</dcterms:created>
  <dcterms:modified xsi:type="dcterms:W3CDTF">2014-10-15T08:38:10Z</dcterms:modified>
</cp:coreProperties>
</file>